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7" r:id="rId3"/>
    <p:sldId id="258" r:id="rId4"/>
    <p:sldId id="260" r:id="rId5"/>
    <p:sldId id="259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05" autoAdjust="0"/>
  </p:normalViewPr>
  <p:slideViewPr>
    <p:cSldViewPr>
      <p:cViewPr varScale="1">
        <p:scale>
          <a:sx n="70" d="100"/>
          <a:sy n="70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397AC-B6B5-4AF8-B256-E29B2B3CAE49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6AF34-302C-4B8C-947B-50B9CB6C9F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15ECA4-619D-44C5-8C5F-FC284E0D6C96}" type="datetimeFigureOut">
              <a:rPr lang="en-US" smtClean="0"/>
              <a:pPr/>
              <a:t>10/5/2010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0C21EA-808E-4696-A5B7-4120C0F5FEF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851648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6700" dirty="0" smtClean="0"/>
              <a:t>Tribal Preparedness Contracts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smtClean="0"/>
              <a:t>CONTRACTING WITH THE WASHINGTON STATE DEPARTMENT OF HEALTH – EMERGENCY PREPAREDNESS PROGRAM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1447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CONTRACT TERMS AND CONDITIONS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Federal Certifications and Assurances</a:t>
            </a:r>
            <a:br>
              <a:rPr lang="en-US" sz="3200" dirty="0" smtClean="0"/>
            </a:br>
            <a:r>
              <a:rPr lang="en-US" sz="3200" dirty="0" smtClean="0"/>
              <a:t>OMB Circular A-87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14600"/>
            <a:ext cx="8229600" cy="38557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General principles for determining allowable costs</a:t>
            </a:r>
          </a:p>
          <a:p>
            <a:pPr lvl="1"/>
            <a:r>
              <a:rPr lang="en-US" dirty="0" smtClean="0"/>
              <a:t>Necessary and reasonable</a:t>
            </a:r>
          </a:p>
          <a:p>
            <a:pPr lvl="1"/>
            <a:r>
              <a:rPr lang="en-US" dirty="0" smtClean="0"/>
              <a:t>Allocable to federal awards</a:t>
            </a:r>
          </a:p>
          <a:p>
            <a:pPr lvl="1"/>
            <a:r>
              <a:rPr lang="en-US" dirty="0" smtClean="0"/>
              <a:t>Be authorized or not prohibited under state or local laws</a:t>
            </a:r>
          </a:p>
          <a:p>
            <a:pPr lvl="1"/>
            <a:r>
              <a:rPr lang="en-US" dirty="0" smtClean="0"/>
              <a:t>Be consistent with policies, regulations and procedures </a:t>
            </a:r>
          </a:p>
          <a:p>
            <a:pPr lvl="1"/>
            <a:r>
              <a:rPr lang="en-US" dirty="0" smtClean="0"/>
              <a:t>Consistent application of direct vs. indirect cost</a:t>
            </a:r>
          </a:p>
          <a:p>
            <a:pPr lvl="2"/>
            <a:r>
              <a:rPr lang="en-US" dirty="0" smtClean="0"/>
              <a:t>Tribal cognizant agency: Department of the Interior</a:t>
            </a:r>
          </a:p>
          <a:p>
            <a:pPr lvl="2"/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http://www.aqd.nbc.gov/services/tribal.aspx</a:t>
            </a:r>
          </a:p>
          <a:p>
            <a:pPr lvl="1"/>
            <a:r>
              <a:rPr lang="en-US" dirty="0" smtClean="0"/>
              <a:t>Costs adequately documented</a:t>
            </a:r>
          </a:p>
          <a:p>
            <a:pPr lvl="1"/>
            <a:r>
              <a:rPr lang="en-US" dirty="0" smtClean="0"/>
              <a:t>Web page: 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http://www.whitehouse.gov/omb/circulars_a087_2004/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7040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Statement of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Guides tribal efforts towards emergency preparedness</a:t>
            </a:r>
          </a:p>
          <a:p>
            <a:r>
              <a:rPr lang="en-US" sz="2900" dirty="0" smtClean="0"/>
              <a:t>Outlines allowable costs</a:t>
            </a:r>
          </a:p>
          <a:p>
            <a:r>
              <a:rPr lang="en-US" sz="2900" dirty="0" smtClean="0"/>
              <a:t>Allows for tribal flexibility while focusing on specific efforts to achieve objectives</a:t>
            </a:r>
          </a:p>
          <a:p>
            <a:r>
              <a:rPr lang="en-US" sz="2900" dirty="0" smtClean="0"/>
              <a:t>Objective 1A: Healthcare coalition activities</a:t>
            </a:r>
          </a:p>
          <a:p>
            <a:pPr lvl="1"/>
            <a:r>
              <a:rPr lang="en-US" sz="2900" dirty="0" smtClean="0"/>
              <a:t>Maximize medical surge capacity</a:t>
            </a:r>
          </a:p>
          <a:p>
            <a:pPr lvl="1"/>
            <a:r>
              <a:rPr lang="en-US" sz="2900" dirty="0" smtClean="0"/>
              <a:t>Mutual aid for re-distribution of resources during emergency</a:t>
            </a:r>
          </a:p>
          <a:p>
            <a:r>
              <a:rPr lang="en-US" sz="2900" dirty="0" smtClean="0"/>
              <a:t>Objective 1B: Emergency Preparedness Exercises</a:t>
            </a:r>
          </a:p>
          <a:p>
            <a:pPr lvl="1"/>
            <a:r>
              <a:rPr lang="en-US" sz="2900" dirty="0" smtClean="0"/>
              <a:t>Tabletop and other types of exercises</a:t>
            </a:r>
          </a:p>
          <a:p>
            <a:pPr lvl="1"/>
            <a:r>
              <a:rPr lang="en-US" sz="2900" dirty="0" smtClean="0"/>
              <a:t>Internal and external exercises (county, region-wide , etc)</a:t>
            </a:r>
          </a:p>
          <a:p>
            <a:pPr lvl="1"/>
            <a:r>
              <a:rPr lang="en-US" sz="2900" dirty="0" smtClean="0"/>
              <a:t>Provision for emergency messaging and purchase of supplies</a:t>
            </a:r>
          </a:p>
          <a:p>
            <a:r>
              <a:rPr lang="en-US" sz="2900" dirty="0" smtClean="0"/>
              <a:t>Deliverables for 1A and 1B: Summary Report of activities</a:t>
            </a:r>
          </a:p>
          <a:p>
            <a:pPr lvl="1"/>
            <a:r>
              <a:rPr lang="en-US" sz="2900" dirty="0" smtClean="0"/>
              <a:t>Due Date: 8/9/11</a:t>
            </a:r>
          </a:p>
          <a:p>
            <a:r>
              <a:rPr lang="en-US" sz="2900" dirty="0" smtClean="0"/>
              <a:t>Objective 2: Comprehensive Emergency Management Plan</a:t>
            </a:r>
          </a:p>
          <a:p>
            <a:pPr lvl="1"/>
            <a:r>
              <a:rPr lang="en-US" sz="2900" dirty="0" smtClean="0"/>
              <a:t>Deliverable : DRAFT plan. Due date: 8/9/11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4500" dirty="0" smtClean="0"/>
              <a:t>Statement of Work - Continued</a:t>
            </a:r>
            <a:endParaRPr lang="en-US" sz="4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Two separate sources of funds</a:t>
            </a:r>
          </a:p>
          <a:p>
            <a:pPr lvl="1"/>
            <a:r>
              <a:rPr lang="en-US" dirty="0" smtClean="0"/>
              <a:t>Objective 1A and 1B: ASPR grant</a:t>
            </a:r>
          </a:p>
          <a:p>
            <a:pPr lvl="1"/>
            <a:r>
              <a:rPr lang="en-US" dirty="0" smtClean="0"/>
              <a:t>Objective 2: CDC grant</a:t>
            </a:r>
          </a:p>
          <a:p>
            <a:r>
              <a:rPr lang="en-US" dirty="0" smtClean="0"/>
              <a:t>Time and effort must be tracked separately for each Objective: 1 and 2 (by grant source)</a:t>
            </a:r>
          </a:p>
          <a:p>
            <a:r>
              <a:rPr lang="en-US" dirty="0" smtClean="0"/>
              <a:t>Funding for Objectives </a:t>
            </a:r>
            <a:r>
              <a:rPr lang="en-US" u="sng" dirty="0" smtClean="0"/>
              <a:t>cannot</a:t>
            </a:r>
            <a:r>
              <a:rPr lang="en-US" dirty="0" smtClean="0"/>
              <a:t> be moved between Objectives</a:t>
            </a:r>
          </a:p>
          <a:p>
            <a:r>
              <a:rPr lang="en-US" dirty="0" smtClean="0"/>
              <a:t>Questions about SOW? Contact: Gina Yarbrough</a:t>
            </a:r>
          </a:p>
          <a:p>
            <a:pPr lvl="1"/>
            <a:r>
              <a:rPr lang="en-US" dirty="0" smtClean="0"/>
              <a:t>360-236-4071</a:t>
            </a:r>
          </a:p>
          <a:p>
            <a:pPr lvl="1"/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Gina.Yarbrough@doh.wa.gov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/>
          <a:lstStyle/>
          <a:p>
            <a:pPr algn="ctr"/>
            <a:r>
              <a:rPr lang="en-US" dirty="0" smtClean="0"/>
              <a:t>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monitoring</a:t>
            </a:r>
          </a:p>
          <a:p>
            <a:pPr lvl="1"/>
            <a:r>
              <a:rPr lang="en-US" dirty="0" smtClean="0"/>
              <a:t>Addresses program technical issues</a:t>
            </a:r>
          </a:p>
          <a:p>
            <a:pPr lvl="1"/>
            <a:r>
              <a:rPr lang="en-US" dirty="0" smtClean="0"/>
              <a:t>Helps keep DOH and tribe on track and on time</a:t>
            </a:r>
          </a:p>
          <a:p>
            <a:pPr lvl="1"/>
            <a:r>
              <a:rPr lang="en-US" dirty="0" smtClean="0"/>
              <a:t>Assists tribe to meet contractual timelines and deliverable due dates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Fiscal monitoring</a:t>
            </a:r>
          </a:p>
          <a:p>
            <a:pPr lvl="1"/>
            <a:r>
              <a:rPr lang="en-US" dirty="0" smtClean="0"/>
              <a:t>Assures tribe is meeting federal and state requirements</a:t>
            </a:r>
          </a:p>
          <a:p>
            <a:pPr lvl="1"/>
            <a:r>
              <a:rPr lang="en-US" dirty="0" smtClean="0"/>
              <a:t>Not an audit – helps prevent audit findings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Links and 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Links:</a:t>
            </a:r>
            <a:endParaRPr lang="en-US" sz="1800" dirty="0" smtClean="0"/>
          </a:p>
          <a:p>
            <a:pPr lvl="1"/>
            <a:r>
              <a:rPr lang="en-US" sz="1800" dirty="0" smtClean="0"/>
              <a:t>OMB Home Page: </a:t>
            </a: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</a:rPr>
              <a:t>http://www.whitehouse.gov/omb/circulars_default</a:t>
            </a:r>
          </a:p>
          <a:p>
            <a:pPr lvl="1"/>
            <a:r>
              <a:rPr lang="en-US" sz="1800" dirty="0" smtClean="0"/>
              <a:t>OMB Circular A-102</a:t>
            </a:r>
            <a:r>
              <a:rPr lang="en-US" sz="1600" dirty="0" smtClean="0"/>
              <a:t>: </a:t>
            </a:r>
            <a:r>
              <a:rPr lang="en-US" sz="1600" u="sng" dirty="0" smtClean="0">
                <a:solidFill>
                  <a:schemeClr val="accent1">
                    <a:lumMod val="75000"/>
                  </a:schemeClr>
                </a:solidFill>
              </a:rPr>
              <a:t>http://www.hhs.gov/opa/grants/toolsdocs/45cfr92.html</a:t>
            </a:r>
          </a:p>
          <a:p>
            <a:pPr lvl="1"/>
            <a:r>
              <a:rPr lang="en-US" sz="1800" dirty="0" smtClean="0"/>
              <a:t>Department of the Interior: </a:t>
            </a:r>
            <a:r>
              <a:rPr lang="en-US" sz="1800" u="sng" dirty="0" smtClean="0">
                <a:solidFill>
                  <a:schemeClr val="accent1">
                    <a:lumMod val="75000"/>
                  </a:schemeClr>
                </a:solidFill>
              </a:rPr>
              <a:t>http://www.aqd.nbc.gov/services/tribal.aspx</a:t>
            </a:r>
          </a:p>
          <a:p>
            <a:pPr lvl="1"/>
            <a:r>
              <a:rPr lang="en-US" sz="1800" dirty="0" smtClean="0"/>
              <a:t>OMB Circular A-87</a:t>
            </a:r>
            <a:r>
              <a:rPr lang="en-US" sz="1600" dirty="0" smtClean="0"/>
              <a:t>: </a:t>
            </a:r>
            <a:r>
              <a:rPr lang="en-US" sz="1600" u="sng" dirty="0" smtClean="0">
                <a:solidFill>
                  <a:schemeClr val="accent1">
                    <a:lumMod val="75000"/>
                  </a:schemeClr>
                </a:solidFill>
              </a:rPr>
              <a:t>http://www.whitehouse.gov/omb/circulars_a087_2004/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Contact Information:</a:t>
            </a:r>
          </a:p>
          <a:p>
            <a:pPr lvl="1"/>
            <a:r>
              <a:rPr lang="en-US" sz="2000" dirty="0" smtClean="0"/>
              <a:t>Gina Yarbrough: 360-236-4071</a:t>
            </a:r>
          </a:p>
          <a:p>
            <a:pPr lvl="2"/>
            <a:r>
              <a:rPr lang="en-US" sz="1700" dirty="0" smtClean="0"/>
              <a:t>Email: </a:t>
            </a:r>
            <a:r>
              <a:rPr lang="en-US" sz="1700" u="sng" dirty="0" smtClean="0">
                <a:solidFill>
                  <a:schemeClr val="accent1">
                    <a:lumMod val="75000"/>
                  </a:schemeClr>
                </a:solidFill>
              </a:rPr>
              <a:t>Gina.Yarbrough@doh.wa.gov</a:t>
            </a:r>
          </a:p>
          <a:p>
            <a:pPr lvl="1"/>
            <a:r>
              <a:rPr lang="en-US" sz="2000" dirty="0" smtClean="0"/>
              <a:t>Maria Gardipee: 360-236-4021</a:t>
            </a:r>
          </a:p>
          <a:p>
            <a:pPr lvl="2"/>
            <a:r>
              <a:rPr lang="en-US" sz="1700" dirty="0" smtClean="0"/>
              <a:t>Email: </a:t>
            </a:r>
            <a:r>
              <a:rPr lang="en-US" sz="1700" u="sng" dirty="0" smtClean="0">
                <a:solidFill>
                  <a:schemeClr val="accent1">
                    <a:lumMod val="75000"/>
                  </a:schemeClr>
                </a:solidFill>
              </a:rPr>
              <a:t>Maria.Gardipee@doh.wa.gov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2636520"/>
          </a:xfrm>
        </p:spPr>
        <p:txBody>
          <a:bodyPr/>
          <a:lstStyle/>
          <a:p>
            <a:r>
              <a:rPr lang="en-US" dirty="0" smtClean="0"/>
              <a:t>CONTACTING THE DEPARTMENT OF HEALTH</a:t>
            </a:r>
          </a:p>
          <a:p>
            <a:r>
              <a:rPr lang="en-US" dirty="0" smtClean="0"/>
              <a:t>FEDERAL GRANT FUNDING PERIODS</a:t>
            </a:r>
          </a:p>
          <a:p>
            <a:r>
              <a:rPr lang="en-US" dirty="0" smtClean="0"/>
              <a:t>CONTRACT TERMS AND CONDITIONS</a:t>
            </a:r>
          </a:p>
          <a:p>
            <a:r>
              <a:rPr lang="en-US" dirty="0" smtClean="0"/>
              <a:t>STATEMENT OF WORK</a:t>
            </a:r>
          </a:p>
          <a:p>
            <a:r>
              <a:rPr lang="en-US" dirty="0" smtClean="0"/>
              <a:t>MONITORING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Contact:</a:t>
            </a:r>
          </a:p>
          <a:p>
            <a:pPr lvl="1"/>
            <a:r>
              <a:rPr lang="en-US" dirty="0" smtClean="0"/>
              <a:t>Gina Yarbrough: 360-236-4071</a:t>
            </a:r>
          </a:p>
          <a:p>
            <a:pPr lvl="1"/>
            <a:r>
              <a:rPr lang="en-US" dirty="0" smtClean="0"/>
              <a:t>Email: 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Gina.Yarbrough@doh.wa.gov</a:t>
            </a:r>
          </a:p>
          <a:p>
            <a:endParaRPr lang="en-US" dirty="0" smtClean="0"/>
          </a:p>
          <a:p>
            <a:r>
              <a:rPr lang="en-US" dirty="0" smtClean="0"/>
              <a:t>Secondary Contact: </a:t>
            </a:r>
          </a:p>
          <a:p>
            <a:pPr lvl="1"/>
            <a:r>
              <a:rPr lang="en-US" dirty="0" smtClean="0"/>
              <a:t>Maria Gardipee: 360-236-4021</a:t>
            </a:r>
          </a:p>
          <a:p>
            <a:pPr lvl="1"/>
            <a:r>
              <a:rPr lang="en-US" dirty="0" smtClean="0"/>
              <a:t>Email: 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Maria.Gardipee@doh.wa.gov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FEDERAL GRANT FUNDING PERIODS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this year: two grant types </a:t>
            </a:r>
          </a:p>
          <a:p>
            <a:pPr lvl="1"/>
            <a:r>
              <a:rPr lang="en-US" dirty="0" smtClean="0"/>
              <a:t>Assistant Secretary for Preparedness and Response (ASPR): July 1</a:t>
            </a:r>
            <a:r>
              <a:rPr lang="en-US" baseline="30000" dirty="0" smtClean="0"/>
              <a:t>st</a:t>
            </a:r>
            <a:r>
              <a:rPr lang="en-US" dirty="0" smtClean="0"/>
              <a:t> through June 30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Centers for Disease Control (CDC): August 10</a:t>
            </a:r>
            <a:r>
              <a:rPr lang="en-US" baseline="30000" dirty="0" smtClean="0"/>
              <a:t>th</a:t>
            </a:r>
            <a:r>
              <a:rPr lang="en-US" dirty="0" smtClean="0"/>
              <a:t> through August 9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Contract time periods: </a:t>
            </a:r>
          </a:p>
          <a:p>
            <a:pPr lvl="2"/>
            <a:r>
              <a:rPr lang="en-US" dirty="0" smtClean="0"/>
              <a:t>First year: July 1, 2010 through August 9, 2011</a:t>
            </a:r>
          </a:p>
          <a:p>
            <a:pPr lvl="2"/>
            <a:r>
              <a:rPr lang="en-US" dirty="0" smtClean="0"/>
              <a:t>Second year and beyond: August 10</a:t>
            </a:r>
            <a:r>
              <a:rPr lang="en-US" baseline="30000" dirty="0" smtClean="0"/>
              <a:t>th</a:t>
            </a:r>
            <a:r>
              <a:rPr lang="en-US" dirty="0" smtClean="0"/>
              <a:t> through August 9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2"/>
            <a:r>
              <a:rPr lang="en-US" dirty="0" smtClean="0"/>
              <a:t>Contract extensions may be granted – contact Gina Yarbrough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CONTRACT TERMS AND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Terms and Conditions affect how the contract is performed – some are more prominent </a:t>
            </a:r>
          </a:p>
          <a:p>
            <a:r>
              <a:rPr lang="en-US" dirty="0" smtClean="0"/>
              <a:t>They are the same for all tribes</a:t>
            </a:r>
          </a:p>
          <a:p>
            <a:r>
              <a:rPr lang="en-US" dirty="0" smtClean="0"/>
              <a:t>Three places for signature: pages 5, 11 and 13</a:t>
            </a:r>
          </a:p>
          <a:p>
            <a:r>
              <a:rPr lang="en-US" dirty="0" smtClean="0"/>
              <a:t>Three primary sections</a:t>
            </a:r>
          </a:p>
          <a:p>
            <a:pPr lvl="1"/>
            <a:r>
              <a:rPr lang="en-US" dirty="0" smtClean="0"/>
              <a:t>Standard State Terms and Conditions</a:t>
            </a:r>
          </a:p>
          <a:p>
            <a:pPr lvl="1"/>
            <a:r>
              <a:rPr lang="en-US" dirty="0" smtClean="0"/>
              <a:t>Federal Certifications</a:t>
            </a:r>
          </a:p>
          <a:p>
            <a:pPr lvl="1"/>
            <a:r>
              <a:rPr lang="en-US" dirty="0" smtClean="0"/>
              <a:t>Federal Assurances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Contract Terms and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62200"/>
            <a:ext cx="8229600" cy="35814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4000" u="sng" dirty="0" smtClean="0"/>
              <a:t>YOU ARE A SUBRECIPIENT</a:t>
            </a:r>
          </a:p>
          <a:p>
            <a:r>
              <a:rPr lang="en-US" dirty="0" smtClean="0"/>
              <a:t>All federal requirements are passed to the tribe</a:t>
            </a:r>
          </a:p>
          <a:p>
            <a:r>
              <a:rPr lang="en-US" dirty="0" smtClean="0"/>
              <a:t>DOH is responsible for compliance with those federal requirements</a:t>
            </a:r>
          </a:p>
          <a:p>
            <a:r>
              <a:rPr lang="en-US" dirty="0" smtClean="0"/>
              <a:t>Work performed under the contract is for </a:t>
            </a:r>
            <a:r>
              <a:rPr lang="en-US" b="1" u="sng" dirty="0" smtClean="0"/>
              <a:t>actual</a:t>
            </a:r>
            <a:r>
              <a:rPr lang="en-US" dirty="0" smtClean="0"/>
              <a:t> time and effort and/or other </a:t>
            </a:r>
            <a:r>
              <a:rPr lang="en-US" b="1" u="sng" dirty="0" smtClean="0"/>
              <a:t>actual</a:t>
            </a:r>
            <a:r>
              <a:rPr lang="en-US" dirty="0" smtClean="0"/>
              <a:t> costs (travel, supplies, equipment, when approved)</a:t>
            </a:r>
          </a:p>
          <a:p>
            <a:pPr lvl="1"/>
            <a:r>
              <a:rPr lang="en-US" dirty="0" smtClean="0"/>
              <a:t>Includes approved indirect rate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SOW budget is a maximum amount; the tribe can bill for </a:t>
            </a:r>
            <a:r>
              <a:rPr lang="en-US" b="1" dirty="0" smtClean="0"/>
              <a:t>up to </a:t>
            </a:r>
            <a:r>
              <a:rPr lang="en-US" dirty="0" smtClean="0"/>
              <a:t>that amount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CONTRACT TERMS AND CONDITIONS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State Contract Terms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16052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Period of Performance: </a:t>
            </a:r>
            <a:r>
              <a:rPr lang="en-US" dirty="0" smtClean="0"/>
              <a:t>covers time period to conduct work and charge for allowable costs</a:t>
            </a:r>
          </a:p>
          <a:p>
            <a:r>
              <a:rPr lang="en-US" b="1" dirty="0" smtClean="0"/>
              <a:t>Payment: </a:t>
            </a:r>
            <a:r>
              <a:rPr lang="en-US" dirty="0" smtClean="0"/>
              <a:t>all reimbursements for work performed are done with an A-19-1A form</a:t>
            </a:r>
          </a:p>
          <a:p>
            <a:pPr lvl="1"/>
            <a:r>
              <a:rPr lang="en-US" dirty="0" smtClean="0"/>
              <a:t>A-19 must be signed</a:t>
            </a:r>
          </a:p>
          <a:p>
            <a:pPr lvl="1"/>
            <a:r>
              <a:rPr lang="en-US" dirty="0" smtClean="0"/>
              <a:t>A-19 should detail what work was performed</a:t>
            </a:r>
          </a:p>
          <a:p>
            <a:pPr lvl="1"/>
            <a:r>
              <a:rPr lang="en-US" dirty="0" smtClean="0"/>
              <a:t>Final bill must be made </a:t>
            </a:r>
            <a:r>
              <a:rPr lang="en-US" b="1" dirty="0" smtClean="0"/>
              <a:t>within 60 days </a:t>
            </a:r>
            <a:r>
              <a:rPr lang="en-US" dirty="0" smtClean="0"/>
              <a:t>of the end of the contract</a:t>
            </a:r>
          </a:p>
          <a:p>
            <a:r>
              <a:rPr lang="en-US" b="1" dirty="0" smtClean="0"/>
              <a:t>Record Maintenance: </a:t>
            </a:r>
            <a:r>
              <a:rPr lang="en-US" dirty="0" smtClean="0"/>
              <a:t>keep and maintain </a:t>
            </a:r>
            <a:r>
              <a:rPr lang="en-US" b="1" dirty="0" smtClean="0"/>
              <a:t>all records </a:t>
            </a:r>
            <a:r>
              <a:rPr lang="en-US" dirty="0" smtClean="0"/>
              <a:t>associated with performance under the contract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CONTRACT TERMS AND CONDITIONS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Federal Certifications and Assurances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Compliance with federal requirements </a:t>
            </a:r>
            <a:r>
              <a:rPr lang="en-US" b="1" u="sng" dirty="0" smtClean="0"/>
              <a:t>must</a:t>
            </a:r>
            <a:r>
              <a:rPr lang="en-US" dirty="0" smtClean="0"/>
              <a:t> be passed along to tribes (subrecipient)</a:t>
            </a:r>
          </a:p>
          <a:p>
            <a:pPr lvl="1"/>
            <a:r>
              <a:rPr lang="en-US" dirty="0" smtClean="0"/>
              <a:t>Administrative Requirements: OMB Circular A-102 (the Common Rule)</a:t>
            </a:r>
          </a:p>
          <a:p>
            <a:pPr lvl="1"/>
            <a:r>
              <a:rPr lang="en-US" dirty="0" smtClean="0"/>
              <a:t>Cost Principles: OMB Circular A-87</a:t>
            </a:r>
          </a:p>
          <a:p>
            <a:pPr lvl="1"/>
            <a:r>
              <a:rPr lang="en-US" dirty="0" smtClean="0"/>
              <a:t>Audit Requirements: OMB Circular A-133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OMB Home Page: </a:t>
            </a:r>
            <a:r>
              <a:rPr lang="en-US" u="sng" dirty="0" smtClean="0">
                <a:solidFill>
                  <a:schemeClr val="accent1">
                    <a:lumMod val="75000"/>
                  </a:schemeClr>
                </a:solidFill>
              </a:rPr>
              <a:t>http://www.whitehouse.gov/omb/circulars_default</a:t>
            </a:r>
            <a:endParaRPr lang="en-US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/>
              <a:t>CONTRACT TERMS AND CONDITIONS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Federal Certifications and Assurances</a:t>
            </a:r>
            <a:br>
              <a:rPr lang="en-US" sz="3200" dirty="0" smtClean="0"/>
            </a:br>
            <a:r>
              <a:rPr lang="en-US" sz="3200" dirty="0" smtClean="0"/>
              <a:t>OMB Circular A-102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38400"/>
            <a:ext cx="8229600" cy="3581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OMB Circular A-102 codified to 45 CFR 92 located at: </a:t>
            </a:r>
          </a:p>
          <a:p>
            <a:pPr>
              <a:buNone/>
            </a:pPr>
            <a:r>
              <a:rPr lang="en-US" sz="2400" u="sng" dirty="0" smtClean="0">
                <a:solidFill>
                  <a:schemeClr val="accent1">
                    <a:lumMod val="75000"/>
                  </a:schemeClr>
                </a:solidFill>
              </a:rPr>
              <a:t>http://www.hhs.gov/opa/grants/toolsdocs/45cfr92.html</a:t>
            </a:r>
          </a:p>
          <a:p>
            <a:pPr lvl="1"/>
            <a:r>
              <a:rPr lang="en-US" dirty="0" smtClean="0"/>
              <a:t>Standards for financial management systems</a:t>
            </a:r>
          </a:p>
          <a:p>
            <a:pPr lvl="1"/>
            <a:r>
              <a:rPr lang="en-US" dirty="0" smtClean="0"/>
              <a:t>Allowable costs (OMB Circular A-87)</a:t>
            </a:r>
          </a:p>
          <a:p>
            <a:pPr lvl="1"/>
            <a:r>
              <a:rPr lang="en-US" dirty="0" smtClean="0"/>
              <a:t>Equipment purchases: pre-approval by DOH if more than $5,000 – used for the PHEPR program</a:t>
            </a:r>
          </a:p>
          <a:p>
            <a:pPr lvl="1"/>
            <a:r>
              <a:rPr lang="en-US" dirty="0" smtClean="0"/>
              <a:t>Procurement – written standards used consistently </a:t>
            </a:r>
          </a:p>
          <a:p>
            <a:pPr lvl="1"/>
            <a:r>
              <a:rPr lang="en-US" dirty="0" smtClean="0"/>
              <a:t>Financial Reporting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699</TotalTime>
  <Words>728</Words>
  <Application>Microsoft Office PowerPoint</Application>
  <PresentationFormat>On-screen Show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  Tribal Preparedness Contracts CONTRACTING WITH THE WASHINGTON STATE DEPARTMENT OF HEALTH – EMERGENCY PREPAREDNESS PROGRAM</vt:lpstr>
      <vt:lpstr>TOPICS</vt:lpstr>
      <vt:lpstr>CONTACT INFORMATION</vt:lpstr>
      <vt:lpstr>FEDERAL GRANT FUNDING PERIODS</vt:lpstr>
      <vt:lpstr>CONTRACT TERMS AND CONDITIONS</vt:lpstr>
      <vt:lpstr>Contract Terms and Conditions</vt:lpstr>
      <vt:lpstr>CONTRACT TERMS AND CONDITIONS State Contract Terms</vt:lpstr>
      <vt:lpstr>CONTRACT TERMS AND CONDITIONS  Federal Certifications and Assurances</vt:lpstr>
      <vt:lpstr>CONTRACT TERMS AND CONDITIONS  Federal Certifications and Assurances OMB Circular A-102 </vt:lpstr>
      <vt:lpstr>CONTRACT TERMS AND CONDITIONS  Federal Certifications and Assurances OMB Circular A-87 </vt:lpstr>
      <vt:lpstr>Statement of Work</vt:lpstr>
      <vt:lpstr>Statement of Work - Continued</vt:lpstr>
      <vt:lpstr>Monitoring</vt:lpstr>
      <vt:lpstr>Links and Contact Information</vt:lpstr>
    </vt:vector>
  </TitlesOfParts>
  <Company>Washington State Department of Health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CONTRACTING WITH THE WASHINGTON STATE DEPARTMENT OF HEALTH – EMERGENCY PREPAREDNESS PROGRAM</dc:title>
  <dc:creator>Brad Halstead</dc:creator>
  <cp:lastModifiedBy>tcasey</cp:lastModifiedBy>
  <cp:revision>68</cp:revision>
  <dcterms:created xsi:type="dcterms:W3CDTF">2010-09-24T23:11:14Z</dcterms:created>
  <dcterms:modified xsi:type="dcterms:W3CDTF">2010-10-05T17:09:00Z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1414676499</vt:i4>
  </property>
  <property fmtid="{D5CDD505-2E9C-101B-9397-08002B2CF9AE}" pid="3" name="_NewReviewCycle">
    <vt:lpwstr/>
  </property>
  <property fmtid="{D5CDD505-2E9C-101B-9397-08002B2CF9AE}" pid="4" name="_EmailSubject">
    <vt:lpwstr>Presentations</vt:lpwstr>
  </property>
  <property fmtid="{D5CDD505-2E9C-101B-9397-08002B2CF9AE}" pid="5" name="_AuthorEmail">
    <vt:lpwstr>Brad.Halstead@DOH.WA.GOV</vt:lpwstr>
  </property>
  <property fmtid="{D5CDD505-2E9C-101B-9397-08002B2CF9AE}" pid="6" name="_AuthorEmailDisplayName">
    <vt:lpwstr>Halstead, Brad   (DOH)</vt:lpwstr>
  </property>
</Properties>
</file>